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9" r:id="rId4"/>
    <p:sldId id="258" r:id="rId5"/>
    <p:sldId id="273" r:id="rId6"/>
    <p:sldId id="257" r:id="rId7"/>
    <p:sldId id="260" r:id="rId8"/>
    <p:sldId id="261" r:id="rId9"/>
    <p:sldId id="262" r:id="rId10"/>
    <p:sldId id="264" r:id="rId11"/>
    <p:sldId id="266" r:id="rId12"/>
    <p:sldId id="265" r:id="rId13"/>
    <p:sldId id="269" r:id="rId14"/>
    <p:sldId id="268" r:id="rId15"/>
    <p:sldId id="267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4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61C2-9683-44D2-9C09-233F2AB16FDA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3387-EB84-4044-BFF6-2834A96DBD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61C2-9683-44D2-9C09-233F2AB16FDA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3387-EB84-4044-BFF6-2834A96DBD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61C2-9683-44D2-9C09-233F2AB16FDA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3387-EB84-4044-BFF6-2834A96DBD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61C2-9683-44D2-9C09-233F2AB16FDA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3387-EB84-4044-BFF6-2834A96DBD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61C2-9683-44D2-9C09-233F2AB16FDA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3387-EB84-4044-BFF6-2834A96DBD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61C2-9683-44D2-9C09-233F2AB16FDA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3387-EB84-4044-BFF6-2834A96DBD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61C2-9683-44D2-9C09-233F2AB16FDA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3387-EB84-4044-BFF6-2834A96DBD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61C2-9683-44D2-9C09-233F2AB16FDA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3387-EB84-4044-BFF6-2834A96DBD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61C2-9683-44D2-9C09-233F2AB16FDA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3387-EB84-4044-BFF6-2834A96DBD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61C2-9683-44D2-9C09-233F2AB16FDA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3387-EB84-4044-BFF6-2834A96DBD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61C2-9683-44D2-9C09-233F2AB16FDA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3387-EB84-4044-BFF6-2834A96DBD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>
                <a:alpha val="48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761C2-9683-44D2-9C09-233F2AB16FDA}" type="datetimeFigureOut">
              <a:rPr lang="pl-PL" smtClean="0"/>
              <a:t>20.09.2021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23387-EB84-4044-BFF6-2834A96DBD6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ktywniobywatele.org.p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60648"/>
            <a:ext cx="8892480" cy="1224136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Działanie sfinansowane ze środków Programu Rozwoju Organizacji Obywatelskich na lata </a:t>
            </a:r>
            <a:br>
              <a:rPr lang="pl-PL" sz="3600" dirty="0" smtClean="0"/>
            </a:br>
            <a:r>
              <a:rPr lang="pl-PL" sz="3600" dirty="0" smtClean="0"/>
              <a:t>2018 - 2030</a:t>
            </a:r>
            <a:endParaRPr lang="pl-PL" sz="36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tretch>
            <a:fillRect/>
          </a:stretch>
        </p:blipFill>
        <p:spPr>
          <a:xfrm>
            <a:off x="4211960" y="2564904"/>
            <a:ext cx="4801439" cy="2592288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564904"/>
            <a:ext cx="347058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Praktyczne aspekty przygotowania wniosku o dofinansowanie – cz.2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5) Wskazanie zadań realizowanych w projekcie – z odniesieniem do celu oraz wskazaniem jak realizacja zadań pozwoli rozwiązać wskazane wcześniej problemy.</a:t>
            </a:r>
          </a:p>
          <a:p>
            <a:pPr>
              <a:buNone/>
            </a:pPr>
            <a:r>
              <a:rPr lang="pl-PL" dirty="0" smtClean="0"/>
              <a:t>6) Odpowiednie sformułowanie wskaźników produktu i rezultatu oraz metod ich weryfikacji.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02791"/>
            <a:ext cx="9141405" cy="55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Praktyczne aspekty przygotowania wniosku o dofinansowanie – cz.3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6)Potencjał wnioskodawcy i partnerów – należy udowodnić, że wnioskodawca i partnerzy posiadają kadrę, potencjał finansowy i techniczny oraz niezbędne doświadczenie (w odniesieniu do grupy docelowej, miejsca realizacji oraz tematyki projektu)</a:t>
            </a:r>
          </a:p>
          <a:p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02791"/>
            <a:ext cx="9141405" cy="55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Praktyczne aspekty przygotowania wniosku o dofinansowanie – cz.4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7) Zarządzanie projektem:</a:t>
            </a:r>
          </a:p>
          <a:p>
            <a:pPr marL="714375" indent="-266700"/>
            <a:r>
              <a:rPr lang="pl-PL" dirty="0" smtClean="0"/>
              <a:t>kto i w jaki sposób będzie zarządzał realizacją, </a:t>
            </a:r>
          </a:p>
          <a:p>
            <a:pPr marL="714375" indent="-266700"/>
            <a:r>
              <a:rPr lang="pl-PL" dirty="0" smtClean="0"/>
              <a:t>podział zadań w ramach zespołu projektowego,</a:t>
            </a:r>
          </a:p>
          <a:p>
            <a:pPr marL="714375" indent="-266700"/>
            <a:r>
              <a:rPr lang="pl-PL" dirty="0" smtClean="0"/>
              <a:t> monitoring realizacji celów,</a:t>
            </a:r>
          </a:p>
          <a:p>
            <a:pPr marL="714375" indent="-266700"/>
            <a:r>
              <a:rPr lang="pl-PL" dirty="0" smtClean="0"/>
              <a:t>uwzględnienie równości szans, dostępności dla osób niepełnosprawnych oraz aspektów środowiskowych</a:t>
            </a: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02791"/>
            <a:ext cx="9141405" cy="55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Praktyczne aspekty przygotowania wniosku o dofinansowanie – cz.5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8) Trwałość projektu:</a:t>
            </a:r>
          </a:p>
          <a:p>
            <a:pPr marL="714375" indent="-266700"/>
            <a:r>
              <a:rPr lang="pl-PL" dirty="0" smtClean="0"/>
              <a:t>W jaki sposób działania będą kontynuowane po zakończeniu projektu?</a:t>
            </a:r>
          </a:p>
          <a:p>
            <a:pPr marL="714375" indent="-266700"/>
            <a:r>
              <a:rPr lang="pl-PL" dirty="0" smtClean="0"/>
              <a:t>W jaki sposób rezultaty projektu będą rozpowszechniane i wykorzystywane (np. utworzone centrum wolontariatu, wiedza zdobyta podczas szkoleń itp.)?</a:t>
            </a:r>
          </a:p>
          <a:p>
            <a:pPr marL="714375" indent="-266700"/>
            <a:r>
              <a:rPr lang="pl-PL" dirty="0" smtClean="0"/>
              <a:t>Czy wnioskodawca planuje ubiegać się o dofinansowanie kontynuacji działań?</a:t>
            </a:r>
          </a:p>
          <a:p>
            <a:pPr marL="714375" indent="-266700"/>
            <a:r>
              <a:rPr lang="pl-PL" dirty="0" smtClean="0"/>
              <a:t>Czy utworzone w ramach projektu struktury, sieci współpracy itp. będą działań po zakończeniu jego realizacji?</a:t>
            </a:r>
          </a:p>
          <a:p>
            <a:pPr marL="714375" indent="-266700"/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 zainteresować oceniających projekt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pl-PL" dirty="0" smtClean="0"/>
              <a:t>Właściwe wskazanie problemu i sposobu jego rozwiązania (spójność projektu)</a:t>
            </a:r>
          </a:p>
          <a:p>
            <a:pPr marL="514350" indent="-514350">
              <a:buAutoNum type="arabicParenR"/>
            </a:pPr>
            <a:r>
              <a:rPr lang="pl-PL" dirty="0" smtClean="0"/>
              <a:t>Działania w projekcie powiązane ze sobą – brak zbędnych działań, każde działanie konieczne do realizacji celów projektu</a:t>
            </a:r>
          </a:p>
          <a:p>
            <a:pPr marL="514350" indent="-514350">
              <a:buAutoNum type="arabicParenR"/>
            </a:pPr>
            <a:r>
              <a:rPr lang="pl-PL" dirty="0" smtClean="0"/>
              <a:t>Innowacyjność  - w zakresie tematyki, metody działania, rezultatów lub ich wdrożenia i rozpowszechnienia</a:t>
            </a:r>
          </a:p>
          <a:p>
            <a:pPr marL="514350" indent="-514350">
              <a:buAutoNum type="arabicParenR"/>
            </a:pPr>
            <a:r>
              <a:rPr lang="pl-PL" dirty="0" smtClean="0"/>
              <a:t>Wartość dodana projektu.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Budżet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pl-PL" dirty="0" smtClean="0"/>
              <a:t>Planowanie budżetu:</a:t>
            </a:r>
          </a:p>
          <a:p>
            <a:pPr marL="514350" indent="-514350">
              <a:buNone/>
            </a:pPr>
            <a:endParaRPr lang="pl-PL" dirty="0" smtClean="0"/>
          </a:p>
          <a:p>
            <a:pPr marL="514350" indent="-514350">
              <a:buFontTx/>
              <a:buChar char="-"/>
            </a:pPr>
            <a:r>
              <a:rPr lang="pl-PL" dirty="0" smtClean="0"/>
              <a:t>Identyfikacja kosztów koniecznych do realizacji zadań.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Zaplanowanie w jaki sposób pokryć wkład własny (jeśli jest konieczny).</a:t>
            </a: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02791"/>
            <a:ext cx="9141405" cy="55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Budżet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Najczęściej występujące kategorie kosztowe</a:t>
            </a:r>
          </a:p>
          <a:p>
            <a:pPr marL="514350" indent="-514350">
              <a:buAutoNum type="arabicParenR"/>
            </a:pPr>
            <a:r>
              <a:rPr lang="pl-PL" dirty="0" smtClean="0"/>
              <a:t>Koszt personelu projektu.</a:t>
            </a:r>
          </a:p>
          <a:p>
            <a:pPr marL="514350" indent="-514350">
              <a:buAutoNum type="arabicParenR"/>
            </a:pPr>
            <a:r>
              <a:rPr lang="pl-PL" dirty="0" smtClean="0"/>
              <a:t>Koszty szkoleń, konferencji oraz innych wydarzeń (trener, sala, nocleg, wyżywienie uczestników, dojazd uczestników).</a:t>
            </a:r>
          </a:p>
          <a:p>
            <a:pPr marL="514350" indent="-514350">
              <a:buAutoNum type="arabicParenR"/>
            </a:pPr>
            <a:r>
              <a:rPr lang="pl-PL" dirty="0" smtClean="0"/>
              <a:t>Koszty promocji (artykuły, reklama radiowa, telewizyjna, strony internetowe, informacje w mediach społecznościowych itp.)</a:t>
            </a:r>
          </a:p>
          <a:p>
            <a:pPr marL="514350" indent="-514350">
              <a:buAutoNum type="arabicParenR"/>
            </a:pPr>
            <a:r>
              <a:rPr lang="pl-PL" dirty="0" smtClean="0"/>
              <a:t>Publikacje.</a:t>
            </a:r>
          </a:p>
          <a:p>
            <a:pPr marL="514350" indent="-514350">
              <a:buAutoNum type="arabicParenR"/>
            </a:pPr>
            <a:r>
              <a:rPr lang="pl-PL" dirty="0" smtClean="0"/>
              <a:t>Koszty pośrednie </a:t>
            </a:r>
            <a:r>
              <a:rPr lang="pl-PL" err="1" smtClean="0"/>
              <a:t>(</a:t>
            </a:r>
            <a:r>
              <a:rPr lang="pl-PL" smtClean="0"/>
              <a:t>ryczałt).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Potrzeby sieci w zakresie pozyskiwania środków - dyskusja</a:t>
            </a:r>
            <a:endParaRPr lang="pl-PL" dirty="0"/>
          </a:p>
        </p:txBody>
      </p:sp>
      <p:pic>
        <p:nvPicPr>
          <p:cNvPr id="4" name="Obraz 3" descr="potrzeby-czlowie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484784"/>
            <a:ext cx="8001000" cy="419100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02791"/>
            <a:ext cx="9141405" cy="55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ĆWICZENIE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/>
              <a:t>Przygotowanie opisu </a:t>
            </a:r>
            <a:r>
              <a:rPr lang="pl-PL" dirty="0"/>
              <a:t>problemu </a:t>
            </a:r>
            <a:r>
              <a:rPr lang="pl-PL" dirty="0" smtClean="0"/>
              <a:t>i uzasadnienia </a:t>
            </a:r>
            <a:r>
              <a:rPr lang="pl-PL" dirty="0"/>
              <a:t>konieczności realizacji projektu odpowiadającego </a:t>
            </a:r>
            <a:r>
              <a:rPr lang="pl-PL" dirty="0" smtClean="0"/>
              <a:t>zidentyfikowaną potrzebę</a:t>
            </a: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02791"/>
            <a:ext cx="9141405" cy="55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pl-PL" sz="4000" dirty="0" smtClean="0"/>
              <a:t>Pozyskiwanie środków w ramach sieci organizacji pozarządowych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5157192"/>
            <a:ext cx="6120680" cy="792088"/>
          </a:xfrm>
        </p:spPr>
        <p:txBody>
          <a:bodyPr>
            <a:normAutofit fontScale="85000" lnSpcReduction="20000"/>
          </a:bodyPr>
          <a:lstStyle/>
          <a:p>
            <a:endParaRPr lang="pl-PL" dirty="0" smtClean="0"/>
          </a:p>
          <a:p>
            <a:r>
              <a:rPr lang="pl-PL" sz="2400" dirty="0" smtClean="0">
                <a:solidFill>
                  <a:schemeClr val="tx1"/>
                </a:solidFill>
              </a:rPr>
              <a:t>Tomasz Pawlak</a:t>
            </a:r>
            <a:endParaRPr lang="pl-PL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02791"/>
            <a:ext cx="9141405" cy="55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fundraisi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1956727"/>
            <a:ext cx="5976664" cy="3432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Plan dotyczący utworzenia sieci i jej cele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Kluczowym elementem projektu jest sformalizowanie działania sieci poprzez podpisanie umowy/statutu sieci. </a:t>
            </a:r>
            <a:endParaRPr lang="pl-PL" sz="4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02791"/>
            <a:ext cx="9141405" cy="55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Planowane cele sieci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24744"/>
            <a:ext cx="8280920" cy="4752528"/>
          </a:xfrm>
        </p:spPr>
        <p:txBody>
          <a:bodyPr>
            <a:normAutofit fontScale="25000" lnSpcReduction="20000"/>
          </a:bodyPr>
          <a:lstStyle/>
          <a:p>
            <a:r>
              <a:rPr lang="pl-PL" sz="8000" dirty="0" smtClean="0"/>
              <a:t>wzmacnianie współpracy między organizacjami pozarządowymi zajmującymi się tematyką ochrony zdrowia, poprzez podejmowanie działań na rzecz integracji podmiotów, wymiany doświadczeń oraz budowania platformy współpracy. </a:t>
            </a:r>
            <a:endParaRPr lang="pl-PL" sz="8000" dirty="0" smtClean="0"/>
          </a:p>
          <a:p>
            <a:r>
              <a:rPr lang="pl-PL" sz="8000" dirty="0" smtClean="0"/>
              <a:t>podejmowanie wspólnych działań na rzecz poprawy warunków życia pacjentów, m.in. poprzez pozyskiwanie środków na zakup sprzętu, opatrunków, środków przeciwbólowych oraz innych rzeczy </a:t>
            </a:r>
            <a:r>
              <a:rPr lang="pl-PL" sz="8000" dirty="0"/>
              <a:t>niezbędnych dla funkcjonowania placówek ochrony zdrowia, w tym opieki paliatywnej </a:t>
            </a:r>
          </a:p>
          <a:p>
            <a:r>
              <a:rPr lang="pl-PL" sz="8000" dirty="0"/>
              <a:t>poprawa jakości działań sektora organizacji pozarządowych działających w obszarze ochrony zdrowia</a:t>
            </a:r>
          </a:p>
          <a:p>
            <a:r>
              <a:rPr lang="pl-PL" sz="8000" dirty="0" smtClean="0"/>
              <a:t>konsolidacja działań organizacji </a:t>
            </a:r>
            <a:r>
              <a:rPr lang="pl-PL" sz="8000" dirty="0"/>
              <a:t>pozarządowych zajmujących się ochroną zdrowia  prowadząca do wzmocnienia potencjału instytucjonalnego całego sektora, </a:t>
            </a:r>
          </a:p>
          <a:p>
            <a:r>
              <a:rPr lang="pl-PL" sz="8000" dirty="0"/>
              <a:t>wzmocnienie głosu organizacji pozarządowych w debacie na temat</a:t>
            </a:r>
          </a:p>
          <a:p>
            <a:r>
              <a:rPr lang="pl-PL" sz="8000" dirty="0"/>
              <a:t>prawodawstwa w zakresie ochrony zdrowia. </a:t>
            </a:r>
          </a:p>
          <a:p>
            <a:r>
              <a:rPr lang="pl-PL" sz="8000" dirty="0"/>
              <a:t>wymiana doświadczeń oraz opinii organizacji pozarządowych, </a:t>
            </a:r>
          </a:p>
          <a:p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02791"/>
            <a:ext cx="9141405" cy="55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Planowane cele sieci –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pl-PL" sz="6200" dirty="0" smtClean="0"/>
              <a:t>kreowanie wspólnych stanowisk i  prezentowanie ich  odpowiednim instytucjom mającym wpływ na kierunek rozwoju ochrony zdrowia w Polsce.</a:t>
            </a:r>
          </a:p>
          <a:p>
            <a:r>
              <a:rPr lang="pl-PL" sz="6200" dirty="0" smtClean="0"/>
              <a:t>wymiana doświadczeń, pomysłów oraz wspólne działanie na rzecz rozwiązywania problemów i podnoszenia jakości ochrony zdrowia w Polsce </a:t>
            </a:r>
          </a:p>
          <a:p>
            <a:r>
              <a:rPr lang="pl-PL" sz="6200" dirty="0" smtClean="0"/>
              <a:t>współpraca ponadnarodowa z organizacjami i instytucjami o podobnym profilu działalności </a:t>
            </a:r>
          </a:p>
          <a:p>
            <a:r>
              <a:rPr lang="pl-PL" sz="6200" dirty="0" smtClean="0"/>
              <a:t>wzrost jakości opieki świadczonej przez hospicja w Polsce </a:t>
            </a:r>
            <a:endParaRPr lang="pl-PL" sz="6200" b="1" dirty="0" smtClean="0"/>
          </a:p>
          <a:p>
            <a:r>
              <a:rPr lang="pl-PL" sz="6200" dirty="0" smtClean="0"/>
              <a:t>podnoszenie kwalifikacji personelu ochrony zdrowia poprzez szkolenia </a:t>
            </a:r>
          </a:p>
          <a:p>
            <a:r>
              <a:rPr lang="pl-PL" sz="6200" dirty="0" smtClean="0"/>
              <a:t>poprawę wizerunku placówek opieki zdrowotnej </a:t>
            </a:r>
          </a:p>
          <a:p>
            <a:r>
              <a:rPr lang="pl-PL" sz="6200" dirty="0" smtClean="0"/>
              <a:t>realizacja działań na rzecz bardziej ekologicznego funkcjonowania placówek opieki zdrowotnej, poprzez zwiększanie powierzchni terenów zielonych otaczających placówki oraz inne działania </a:t>
            </a:r>
          </a:p>
          <a:p>
            <a:r>
              <a:rPr lang="pl-PL" sz="6200" b="1" dirty="0" smtClean="0">
                <a:solidFill>
                  <a:srgbClr val="FF0000"/>
                </a:solidFill>
              </a:rPr>
              <a:t>pomysły organizacji członkowskich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pl-PL" dirty="0" smtClean="0"/>
              <a:t>Przewagi, które daje sieć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2996952"/>
            <a:ext cx="7355160" cy="2980927"/>
          </a:xfrm>
        </p:spPr>
        <p:txBody>
          <a:bodyPr>
            <a:normAutofit fontScale="85000" lnSpcReduction="20000"/>
          </a:bodyPr>
          <a:lstStyle/>
          <a:p>
            <a:r>
              <a:rPr lang="pl-PL" sz="2200" dirty="0" smtClean="0"/>
              <a:t>Możliwości aplikowania o środki w ramach różnych programów wojewódzkich ze względu na lokalizację członków sieci w różnych województwach</a:t>
            </a:r>
          </a:p>
          <a:p>
            <a:r>
              <a:rPr lang="pl-PL" sz="2200" dirty="0" smtClean="0"/>
              <a:t>Możliwość budowania synergii w zakresie potencjału i doświadczenia poszczególnych członków sieci</a:t>
            </a:r>
          </a:p>
          <a:p>
            <a:r>
              <a:rPr lang="pl-PL" sz="2200" dirty="0" smtClean="0"/>
              <a:t>Możliwość budowania partnerstw w ramach sieci</a:t>
            </a:r>
          </a:p>
          <a:p>
            <a:r>
              <a:rPr lang="pl-PL" sz="2200" dirty="0" smtClean="0"/>
              <a:t>Większe możliwości oddziaływania projektu na grupy docelowe oraz rozpowszechniania jego rezultatów</a:t>
            </a:r>
          </a:p>
          <a:p>
            <a:r>
              <a:rPr lang="pl-PL" sz="2200" dirty="0" smtClean="0"/>
              <a:t>Większa wiarygodność sieci – sieć reprezentuje wiele organizacji oraz może wywierać większy wpływ na sytuację w ochronie zdrowia niż pojedyncza organizacja</a:t>
            </a:r>
          </a:p>
          <a:p>
            <a:endParaRPr lang="pl-PL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02791"/>
            <a:ext cx="9141405" cy="55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obraz sieć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196752"/>
            <a:ext cx="3672408" cy="1725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Krajowe programy wspierające organizacje pozarządowe i ich sieci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l-PL" sz="3000" dirty="0" smtClean="0"/>
              <a:t>programy Narodowego Instytutu Wolności (</a:t>
            </a:r>
            <a:r>
              <a:rPr lang="pl-PL" sz="3000" dirty="0" err="1" smtClean="0"/>
              <a:t>niw.gov.pl</a:t>
            </a:r>
            <a:r>
              <a:rPr lang="pl-PL" sz="3000" dirty="0"/>
              <a:t>)</a:t>
            </a:r>
          </a:p>
          <a:p>
            <a:pPr lvl="0"/>
            <a:r>
              <a:rPr lang="pl-PL" sz="3000" dirty="0" smtClean="0"/>
              <a:t>Regionalne programy operacyjne (każde województwo ma swój program, np. RPO województwa małopolskiego)</a:t>
            </a:r>
          </a:p>
          <a:p>
            <a:pPr lvl="0"/>
            <a:r>
              <a:rPr lang="pl-PL" sz="3000" dirty="0" smtClean="0"/>
              <a:t>PO WER (</a:t>
            </a:r>
            <a:r>
              <a:rPr lang="pl-PL" sz="3000" dirty="0" err="1" smtClean="0"/>
              <a:t>power.gov.pl</a:t>
            </a:r>
            <a:r>
              <a:rPr lang="pl-PL" sz="3000" dirty="0" smtClean="0"/>
              <a:t>)</a:t>
            </a:r>
            <a:endParaRPr lang="pl-PL" sz="3000" dirty="0"/>
          </a:p>
          <a:p>
            <a:pPr lvl="0"/>
            <a:r>
              <a:rPr lang="pl-PL" sz="3000" dirty="0"/>
              <a:t>program Aktywni </a:t>
            </a:r>
            <a:r>
              <a:rPr lang="pl-PL" sz="3000" dirty="0" smtClean="0"/>
              <a:t>Obywatele (</a:t>
            </a:r>
            <a:r>
              <a:rPr lang="pl-PL" sz="3000" dirty="0" smtClean="0">
                <a:hlinkClick r:id="rId2"/>
              </a:rPr>
              <a:t>https://aktywniobywatele.org.pl/</a:t>
            </a:r>
            <a:r>
              <a:rPr lang="pl-PL" sz="3000" dirty="0" smtClean="0"/>
              <a:t>)</a:t>
            </a:r>
            <a:endParaRPr lang="pl-PL" sz="3000" dirty="0"/>
          </a:p>
          <a:p>
            <a:pPr lvl="0"/>
            <a:r>
              <a:rPr lang="pl-PL" sz="3000" dirty="0"/>
              <a:t> programy tematyczne typu Aktywni</a:t>
            </a:r>
            <a:r>
              <a:rPr lang="pl-PL" sz="3000" dirty="0" smtClean="0"/>
              <a:t>+ (strony ministerstw, instytucji typu Centrum Projektów Europejskich i innych)</a:t>
            </a:r>
            <a:endParaRPr lang="pl-PL" sz="3000" dirty="0"/>
          </a:p>
          <a:p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02791"/>
            <a:ext cx="9141405" cy="55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Przygotowanie wniosku o dofinansowanie – od czego zacząć?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pl-PL" dirty="0" smtClean="0"/>
              <a:t>Identyfikacja właściwego konkursu w ramach którego chcemy ubiegać się o dofinansowanie:</a:t>
            </a:r>
          </a:p>
          <a:p>
            <a:pPr marL="714375" indent="-266700"/>
            <a:r>
              <a:rPr lang="pl-PL" dirty="0" smtClean="0"/>
              <a:t>Czy dany konkurs odpowiada na potrzeby naszej organizacji?</a:t>
            </a:r>
          </a:p>
          <a:p>
            <a:pPr marL="714375" indent="-266700"/>
            <a:r>
              <a:rPr lang="pl-PL" dirty="0" smtClean="0"/>
              <a:t>Czy potrzeby naszej organizacji mogą być sfinansowane w ramach danego konkursu? </a:t>
            </a: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02791"/>
            <a:ext cx="9141405" cy="55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Praktyczne aspekty przygotowania wniosku o dofinansowanie – cz.1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pl-PL" dirty="0" smtClean="0"/>
              <a:t>Kryteria dostępu i kryteria premiujące</a:t>
            </a:r>
          </a:p>
          <a:p>
            <a:pPr marL="514350" indent="-514350">
              <a:buAutoNum type="arabicParenR"/>
            </a:pPr>
            <a:r>
              <a:rPr lang="pl-PL" dirty="0" smtClean="0"/>
              <a:t>Uzasadnienie potrzeby realizacji projektu – identyfikacja problemu</a:t>
            </a:r>
          </a:p>
          <a:p>
            <a:pPr marL="514350" indent="-514350">
              <a:buAutoNum type="arabicParenR"/>
            </a:pPr>
            <a:r>
              <a:rPr lang="pl-PL" dirty="0" smtClean="0"/>
              <a:t>Wskazanie jak projekt rozwiąże lub zniweluje problem</a:t>
            </a:r>
          </a:p>
          <a:p>
            <a:pPr marL="514350" indent="-514350">
              <a:buAutoNum type="arabicParenR"/>
            </a:pPr>
            <a:r>
              <a:rPr lang="pl-PL" dirty="0" smtClean="0"/>
              <a:t>Wskazanie odpowiednich grup docelowych (zgodnie z kryteriami konkursu, z uwzględnieniem potrzeb i barier, równości szans kobiet i mężczyzn oraz dostępności dla osób niepełnosprawnych).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02791"/>
            <a:ext cx="9141405" cy="55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2093</TotalTime>
  <Words>835</Words>
  <Application>Microsoft Office PowerPoint</Application>
  <PresentationFormat>Pokaz na ekranie (4:3)</PresentationFormat>
  <Paragraphs>85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Działanie sfinansowane ze środków Programu Rozwoju Organizacji Obywatelskich na lata  2018 - 2030</vt:lpstr>
      <vt:lpstr>Pozyskiwanie środków w ramach sieci organizacji pozarządowych</vt:lpstr>
      <vt:lpstr>Plan dotyczący utworzenia sieci i jej cele</vt:lpstr>
      <vt:lpstr>Planowane cele sieci</vt:lpstr>
      <vt:lpstr>Planowane cele sieci – c.d.</vt:lpstr>
      <vt:lpstr>Przewagi, które daje sieć</vt:lpstr>
      <vt:lpstr>Krajowe programy wspierające organizacje pozarządowe i ich sieci</vt:lpstr>
      <vt:lpstr>Przygotowanie wniosku o dofinansowanie – od czego zacząć?</vt:lpstr>
      <vt:lpstr>Praktyczne aspekty przygotowania wniosku o dofinansowanie – cz.1</vt:lpstr>
      <vt:lpstr>Praktyczne aspekty przygotowania wniosku o dofinansowanie – cz.2</vt:lpstr>
      <vt:lpstr>Praktyczne aspekty przygotowania wniosku o dofinansowanie – cz.3</vt:lpstr>
      <vt:lpstr>Praktyczne aspekty przygotowania wniosku o dofinansowanie – cz.4</vt:lpstr>
      <vt:lpstr>Praktyczne aspekty przygotowania wniosku o dofinansowanie – cz.5</vt:lpstr>
      <vt:lpstr>Jak zainteresować oceniających projekt</vt:lpstr>
      <vt:lpstr>Budżet projektu</vt:lpstr>
      <vt:lpstr>Budżet projektu</vt:lpstr>
      <vt:lpstr>Potrzeby sieci w zakresie pozyskiwania środków - dyskusja</vt:lpstr>
      <vt:lpstr>ĆWICZENIE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Pozyskiwanie środków w ramach sieci organizacji pozarządowych</dc:title>
  <dc:creator>Tomasz Pawlak</dc:creator>
  <cp:lastModifiedBy>Tomasz Pawlak</cp:lastModifiedBy>
  <cp:revision>8</cp:revision>
  <dcterms:created xsi:type="dcterms:W3CDTF">2021-09-20T09:13:41Z</dcterms:created>
  <dcterms:modified xsi:type="dcterms:W3CDTF">2021-09-21T20:07:03Z</dcterms:modified>
</cp:coreProperties>
</file>